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8" r:id="rId3"/>
    <p:sldId id="259" r:id="rId4"/>
    <p:sldId id="260" r:id="rId5"/>
    <p:sldId id="263" r:id="rId6"/>
    <p:sldId id="261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D09"/>
    <a:srgbClr val="DCE6F2"/>
    <a:srgbClr val="505368"/>
    <a:srgbClr val="705C48"/>
    <a:srgbClr val="9F3619"/>
    <a:srgbClr val="AA280E"/>
    <a:srgbClr val="A83F10"/>
    <a:srgbClr val="FCCE0C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36" autoAdjust="0"/>
    <p:restoredTop sz="94660"/>
  </p:normalViewPr>
  <p:slideViewPr>
    <p:cSldViewPr>
      <p:cViewPr>
        <p:scale>
          <a:sx n="75" d="100"/>
          <a:sy n="75" d="100"/>
        </p:scale>
        <p:origin x="-1266" y="-7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Среднее значение кол-ва дней болезни за месяц на одного ребенка</c:v>
                </c:pt>
              </c:strCache>
            </c:strRef>
          </c:tx>
          <c:explosion val="5"/>
          <c:cat>
            <c:numRef>
              <c:f>Лист1!$A$2:$A$3</c:f>
              <c:numCache>
                <c:formatCode>mmm/yy</c:formatCode>
                <c:ptCount val="2"/>
                <c:pt idx="0">
                  <c:v>41548</c:v>
                </c:pt>
                <c:pt idx="1">
                  <c:v>41699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C208-3932-4B66-B20E-5E08477FAA22}" type="datetimeFigureOut">
              <a:rPr lang="ru-RU" smtClean="0"/>
              <a:pPr/>
              <a:t>11.04.2014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DF62-EAE9-40B7-923A-DB40C43553B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0" indent="0" algn="ctr">
              <a:buNone/>
              <a:defRPr b="1" cap="none" spc="15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8" name="5-конечная звезда 7"/>
          <p:cNvSpPr/>
          <p:nvPr userDrawn="1"/>
        </p:nvSpPr>
        <p:spPr>
          <a:xfrm>
            <a:off x="107504" y="457152"/>
            <a:ext cx="589908" cy="566312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  <a:scene3d>
            <a:camera prst="orthographicFront">
              <a:rot lat="0" lon="0" rev="209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 userDrawn="1"/>
        </p:nvSpPr>
        <p:spPr>
          <a:xfrm>
            <a:off x="971600" y="5308816"/>
            <a:ext cx="292109" cy="280424"/>
          </a:xfrm>
          <a:prstGeom prst="star5">
            <a:avLst/>
          </a:prstGeom>
          <a:solidFill>
            <a:srgbClr val="FFAD09">
              <a:alpha val="98039"/>
            </a:srgbClr>
          </a:solidFill>
          <a:ln>
            <a:noFill/>
          </a:ln>
          <a:effectLst>
            <a:glow rad="1905000">
              <a:schemeClr val="bg1">
                <a:alpha val="8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 userDrawn="1"/>
        </p:nvSpPr>
        <p:spPr>
          <a:xfrm>
            <a:off x="2453613" y="5361549"/>
            <a:ext cx="462203" cy="443715"/>
          </a:xfrm>
          <a:prstGeom prst="star5">
            <a:avLst/>
          </a:prstGeom>
          <a:solidFill>
            <a:schemeClr val="tx2">
              <a:lumMod val="60000"/>
              <a:lumOff val="4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28000"/>
              </a:schemeClr>
            </a:glow>
            <a:softEdge rad="0"/>
          </a:effectLst>
          <a:scene3d>
            <a:camera prst="orthographicFront">
              <a:rot lat="0" lon="0" rev="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 userDrawn="1"/>
        </p:nvSpPr>
        <p:spPr>
          <a:xfrm>
            <a:off x="1331005" y="4532976"/>
            <a:ext cx="450050" cy="432048"/>
          </a:xfrm>
          <a:prstGeom prst="star5">
            <a:avLst/>
          </a:prstGeom>
          <a:solidFill>
            <a:schemeClr val="accent1">
              <a:lumMod val="40000"/>
              <a:lumOff val="6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  <a:scene3d>
            <a:camera prst="orthographicFront">
              <a:rot lat="0" lon="0" rev="1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 userDrawn="1"/>
        </p:nvSpPr>
        <p:spPr>
          <a:xfrm>
            <a:off x="1319290" y="194507"/>
            <a:ext cx="461765" cy="443295"/>
          </a:xfrm>
          <a:prstGeom prst="star5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  <a:scene3d>
            <a:camera prst="orthographicFront">
              <a:rot lat="0" lon="0" rev="194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5-конечная звезда 14"/>
          <p:cNvSpPr/>
          <p:nvPr userDrawn="1"/>
        </p:nvSpPr>
        <p:spPr>
          <a:xfrm>
            <a:off x="1319290" y="1988840"/>
            <a:ext cx="461765" cy="443295"/>
          </a:xfrm>
          <a:prstGeom prst="star5">
            <a:avLst/>
          </a:prstGeom>
          <a:solidFill>
            <a:schemeClr val="accent1">
              <a:lumMod val="40000"/>
              <a:lumOff val="60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5-конечная звезда 15"/>
          <p:cNvSpPr/>
          <p:nvPr userDrawn="1"/>
        </p:nvSpPr>
        <p:spPr>
          <a:xfrm>
            <a:off x="2695715" y="5118642"/>
            <a:ext cx="220101" cy="211297"/>
          </a:xfrm>
          <a:prstGeom prst="star5">
            <a:avLst/>
          </a:prstGeom>
          <a:solidFill>
            <a:schemeClr val="accent1">
              <a:lumMod val="75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5-конечная звезда 16"/>
          <p:cNvSpPr/>
          <p:nvPr userDrawn="1"/>
        </p:nvSpPr>
        <p:spPr>
          <a:xfrm>
            <a:off x="669863" y="3891110"/>
            <a:ext cx="437508" cy="420008"/>
          </a:xfrm>
          <a:prstGeom prst="star5">
            <a:avLst/>
          </a:prstGeom>
          <a:solidFill>
            <a:schemeClr val="accent1">
              <a:lumMod val="20000"/>
              <a:lumOff val="80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-конечная звезда 18"/>
          <p:cNvSpPr/>
          <p:nvPr userDrawn="1"/>
        </p:nvSpPr>
        <p:spPr>
          <a:xfrm>
            <a:off x="903557" y="6071756"/>
            <a:ext cx="322471" cy="309572"/>
          </a:xfrm>
          <a:prstGeom prst="star5">
            <a:avLst/>
          </a:prstGeom>
          <a:solidFill>
            <a:schemeClr val="accent1">
              <a:lumMod val="40000"/>
              <a:lumOff val="6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конечная звезда 19"/>
          <p:cNvSpPr/>
          <p:nvPr userDrawn="1"/>
        </p:nvSpPr>
        <p:spPr>
          <a:xfrm>
            <a:off x="1172511" y="3190664"/>
            <a:ext cx="328047" cy="314925"/>
          </a:xfrm>
          <a:prstGeom prst="star5">
            <a:avLst/>
          </a:prstGeom>
          <a:solidFill>
            <a:schemeClr val="accent1">
              <a:lumMod val="40000"/>
              <a:lumOff val="6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5-конечная звезда 20"/>
          <p:cNvSpPr/>
          <p:nvPr userDrawn="1"/>
        </p:nvSpPr>
        <p:spPr>
          <a:xfrm>
            <a:off x="1093509" y="968146"/>
            <a:ext cx="238131" cy="228606"/>
          </a:xfrm>
          <a:prstGeom prst="star5">
            <a:avLst/>
          </a:prstGeom>
          <a:solidFill>
            <a:schemeClr val="accent1">
              <a:lumMod val="40000"/>
              <a:lumOff val="6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5-конечная звезда 21"/>
          <p:cNvSpPr/>
          <p:nvPr userDrawn="1"/>
        </p:nvSpPr>
        <p:spPr>
          <a:xfrm>
            <a:off x="2076520" y="1166685"/>
            <a:ext cx="147477" cy="141578"/>
          </a:xfrm>
          <a:prstGeom prst="star5">
            <a:avLst/>
          </a:prstGeom>
          <a:solidFill>
            <a:schemeClr val="accent1">
              <a:lumMod val="75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5-конечная звезда 22"/>
          <p:cNvSpPr/>
          <p:nvPr userDrawn="1"/>
        </p:nvSpPr>
        <p:spPr>
          <a:xfrm>
            <a:off x="522386" y="4905206"/>
            <a:ext cx="294954" cy="283156"/>
          </a:xfrm>
          <a:prstGeom prst="star5">
            <a:avLst/>
          </a:prstGeom>
          <a:solidFill>
            <a:schemeClr val="accent1">
              <a:lumMod val="75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5-конечная звезда 23"/>
          <p:cNvSpPr/>
          <p:nvPr userDrawn="1"/>
        </p:nvSpPr>
        <p:spPr>
          <a:xfrm rot="5400000">
            <a:off x="1633578" y="3644435"/>
            <a:ext cx="294954" cy="283156"/>
          </a:xfrm>
          <a:prstGeom prst="star5">
            <a:avLst/>
          </a:prstGeom>
          <a:solidFill>
            <a:schemeClr val="accent1">
              <a:lumMod val="75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5-конечная звезда 24"/>
          <p:cNvSpPr/>
          <p:nvPr userDrawn="1"/>
        </p:nvSpPr>
        <p:spPr>
          <a:xfrm>
            <a:off x="3084206" y="6432363"/>
            <a:ext cx="147477" cy="14157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5-конечная звезда 25"/>
          <p:cNvSpPr/>
          <p:nvPr userDrawn="1"/>
        </p:nvSpPr>
        <p:spPr>
          <a:xfrm>
            <a:off x="2017675" y="416154"/>
            <a:ext cx="147477" cy="141578"/>
          </a:xfrm>
          <a:prstGeom prst="star5">
            <a:avLst/>
          </a:prstGeom>
          <a:solidFill>
            <a:schemeClr val="accent1">
              <a:lumMod val="75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5-конечная звезда 26"/>
          <p:cNvSpPr/>
          <p:nvPr userDrawn="1"/>
        </p:nvSpPr>
        <p:spPr>
          <a:xfrm>
            <a:off x="3233197" y="4409890"/>
            <a:ext cx="147477" cy="14157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5-конечная звезда 27"/>
          <p:cNvSpPr/>
          <p:nvPr userDrawn="1"/>
        </p:nvSpPr>
        <p:spPr>
          <a:xfrm>
            <a:off x="210926" y="3049086"/>
            <a:ext cx="147477" cy="14157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5-конечная звезда 28"/>
          <p:cNvSpPr/>
          <p:nvPr userDrawn="1"/>
        </p:nvSpPr>
        <p:spPr>
          <a:xfrm>
            <a:off x="2624323" y="3575454"/>
            <a:ext cx="147477" cy="141578"/>
          </a:xfrm>
          <a:prstGeom prst="star5">
            <a:avLst/>
          </a:prstGeom>
          <a:solidFill>
            <a:srgbClr val="FFAD09">
              <a:alpha val="96078"/>
            </a:srgb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5-конечная звезда 29"/>
          <p:cNvSpPr/>
          <p:nvPr userDrawn="1"/>
        </p:nvSpPr>
        <p:spPr>
          <a:xfrm>
            <a:off x="7304843" y="6455774"/>
            <a:ext cx="147477" cy="141578"/>
          </a:xfrm>
          <a:prstGeom prst="star5">
            <a:avLst/>
          </a:prstGeom>
          <a:solidFill>
            <a:srgbClr val="FFAD09">
              <a:alpha val="96078"/>
            </a:srgb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5-конечная звезда 30"/>
          <p:cNvSpPr/>
          <p:nvPr userDrawn="1"/>
        </p:nvSpPr>
        <p:spPr>
          <a:xfrm>
            <a:off x="1331640" y="767142"/>
            <a:ext cx="147477" cy="141578"/>
          </a:xfrm>
          <a:prstGeom prst="star5">
            <a:avLst/>
          </a:prstGeom>
          <a:solidFill>
            <a:srgbClr val="FFAD09">
              <a:alpha val="96078"/>
            </a:srgb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5-конечная звезда 31"/>
          <p:cNvSpPr/>
          <p:nvPr userDrawn="1"/>
        </p:nvSpPr>
        <p:spPr>
          <a:xfrm>
            <a:off x="6440747" y="5157192"/>
            <a:ext cx="147477" cy="14157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5-конечная звезда 32"/>
          <p:cNvSpPr/>
          <p:nvPr userDrawn="1"/>
        </p:nvSpPr>
        <p:spPr>
          <a:xfrm>
            <a:off x="827584" y="116632"/>
            <a:ext cx="147477" cy="14157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5-конечная звезда 33"/>
          <p:cNvSpPr/>
          <p:nvPr userDrawn="1"/>
        </p:nvSpPr>
        <p:spPr>
          <a:xfrm>
            <a:off x="2334292" y="1484784"/>
            <a:ext cx="437508" cy="420008"/>
          </a:xfrm>
          <a:prstGeom prst="star5">
            <a:avLst/>
          </a:prstGeom>
          <a:solidFill>
            <a:schemeClr val="accent1">
              <a:lumMod val="20000"/>
              <a:lumOff val="80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5-конечная звезда 34"/>
          <p:cNvSpPr/>
          <p:nvPr userDrawn="1"/>
        </p:nvSpPr>
        <p:spPr>
          <a:xfrm rot="991530">
            <a:off x="5432738" y="5914520"/>
            <a:ext cx="685017" cy="582180"/>
          </a:xfrm>
          <a:prstGeom prst="star5">
            <a:avLst/>
          </a:prstGeom>
          <a:solidFill>
            <a:schemeClr val="accent1">
              <a:lumMod val="20000"/>
              <a:lumOff val="80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5-конечная звезда 35"/>
          <p:cNvSpPr/>
          <p:nvPr userDrawn="1"/>
        </p:nvSpPr>
        <p:spPr>
          <a:xfrm rot="16200000">
            <a:off x="6588224" y="6088681"/>
            <a:ext cx="304841" cy="292647"/>
          </a:xfrm>
          <a:prstGeom prst="star5">
            <a:avLst/>
          </a:prstGeom>
          <a:solidFill>
            <a:schemeClr val="tx2">
              <a:lumMod val="60000"/>
              <a:lumOff val="4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28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 userDrawn="1"/>
        </p:nvSpPr>
        <p:spPr>
          <a:xfrm>
            <a:off x="124272" y="5397072"/>
            <a:ext cx="450050" cy="43204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5-конечная звезда 37"/>
          <p:cNvSpPr/>
          <p:nvPr userDrawn="1"/>
        </p:nvSpPr>
        <p:spPr>
          <a:xfrm>
            <a:off x="4059166" y="6000315"/>
            <a:ext cx="450050" cy="432048"/>
          </a:xfrm>
          <a:prstGeom prst="star5">
            <a:avLst/>
          </a:prstGeom>
          <a:solidFill>
            <a:schemeClr val="accent1">
              <a:lumMod val="40000"/>
              <a:lumOff val="6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  <a:scene3d>
            <a:camera prst="orthographicFront">
              <a:rot lat="0" lon="0" rev="1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5-конечная звезда 39"/>
          <p:cNvSpPr/>
          <p:nvPr userDrawn="1"/>
        </p:nvSpPr>
        <p:spPr>
          <a:xfrm>
            <a:off x="79955" y="1426627"/>
            <a:ext cx="494367" cy="474593"/>
          </a:xfrm>
          <a:prstGeom prst="star5">
            <a:avLst/>
          </a:prstGeom>
          <a:solidFill>
            <a:schemeClr val="accent1">
              <a:lumMod val="75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5-конечная звезда 40"/>
          <p:cNvSpPr/>
          <p:nvPr userDrawn="1"/>
        </p:nvSpPr>
        <p:spPr>
          <a:xfrm rot="19752810">
            <a:off x="183704" y="-93372"/>
            <a:ext cx="437508" cy="420008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93564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indefinite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6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6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4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4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3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3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3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10" grpId="0" animBg="1"/>
      <p:bldP spid="38" grpId="0" animBg="1"/>
      <p:bldP spid="40" grpId="0" animBg="1"/>
      <p:bldP spid="41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C208-3932-4B66-B20E-5E08477FAA22}" type="datetimeFigureOut">
              <a:rPr lang="ru-RU" smtClean="0"/>
              <a:pPr/>
              <a:t>11.04.2014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DF62-EAE9-40B7-923A-DB40C43553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247532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C208-3932-4B66-B20E-5E08477FAA22}" type="datetimeFigureOut">
              <a:rPr lang="ru-RU" smtClean="0"/>
              <a:pPr/>
              <a:t>11.04.2014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DF62-EAE9-40B7-923A-DB40C43553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83241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itchFamily="2" charset="2"/>
              <a:buChar char="§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914400" indent="-457200">
              <a:buSzPct val="70000"/>
              <a:buFont typeface="Wingdings" pitchFamily="2" charset="2"/>
              <a:buChar char="ü"/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 marL="1143000" indent="-228600">
              <a:buFont typeface="Calibri" pitchFamily="34" charset="0"/>
              <a:buChar char="*"/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C208-3932-4B66-B20E-5E08477FAA22}" type="datetimeFigureOut">
              <a:rPr lang="ru-RU" smtClean="0"/>
              <a:pPr/>
              <a:t>11.04.2014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DF62-EAE9-40B7-923A-DB40C43553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21209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C208-3932-4B66-B20E-5E08477FAA22}" type="datetimeFigureOut">
              <a:rPr lang="ru-RU" smtClean="0"/>
              <a:pPr/>
              <a:t>11.04.2014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DF62-EAE9-40B7-923A-DB40C43553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90213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C208-3932-4B66-B20E-5E08477FAA22}" type="datetimeFigureOut">
              <a:rPr lang="ru-RU" smtClean="0"/>
              <a:pPr/>
              <a:t>11.04.2014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DF62-EAE9-40B7-923A-DB40C43553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359302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C208-3932-4B66-B20E-5E08477FAA22}" type="datetimeFigureOut">
              <a:rPr lang="ru-RU" smtClean="0"/>
              <a:pPr/>
              <a:t>11.04.2014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DF62-EAE9-40B7-923A-DB40C43553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018458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C208-3932-4B66-B20E-5E08477FAA22}" type="datetimeFigureOut">
              <a:rPr lang="ru-RU" smtClean="0"/>
              <a:pPr/>
              <a:t>11.04.2014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DF62-EAE9-40B7-923A-DB40C43553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20361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C208-3932-4B66-B20E-5E08477FAA22}" type="datetimeFigureOut">
              <a:rPr lang="ru-RU" smtClean="0"/>
              <a:pPr/>
              <a:t>11.04.2014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DF62-EAE9-40B7-923A-DB40C43553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24579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C208-3932-4B66-B20E-5E08477FAA22}" type="datetimeFigureOut">
              <a:rPr lang="ru-RU" smtClean="0"/>
              <a:pPr/>
              <a:t>11.04.2014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DF62-EAE9-40B7-923A-DB40C43553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672701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C208-3932-4B66-B20E-5E08477FAA22}" type="datetimeFigureOut">
              <a:rPr lang="ru-RU" smtClean="0"/>
              <a:pPr/>
              <a:t>11.04.2014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9DF62-EAE9-40B7-923A-DB40C43553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59681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7C208-3932-4B66-B20E-5E08477FAA22}" type="datetimeFigureOut">
              <a:rPr lang="ru-RU" smtClean="0"/>
              <a:pPr/>
              <a:t>11.04.2014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9DF62-EAE9-40B7-923A-DB40C43553B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107504" y="457152"/>
            <a:ext cx="589908" cy="566312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5580932" y="5046784"/>
            <a:ext cx="624385" cy="599410"/>
          </a:xfrm>
          <a:prstGeom prst="star5">
            <a:avLst/>
          </a:prstGeom>
          <a:solidFill>
            <a:srgbClr val="DCE6F2">
              <a:alpha val="45882"/>
            </a:srgbClr>
          </a:solidFill>
          <a:ln>
            <a:noFill/>
          </a:ln>
          <a:effectLst>
            <a:glow rad="1905000">
              <a:schemeClr val="bg1">
                <a:alpha val="44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5-конечная звезда 15"/>
          <p:cNvSpPr/>
          <p:nvPr/>
        </p:nvSpPr>
        <p:spPr>
          <a:xfrm>
            <a:off x="124272" y="5397072"/>
            <a:ext cx="450050" cy="43204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5-конечная звезда 20"/>
          <p:cNvSpPr/>
          <p:nvPr/>
        </p:nvSpPr>
        <p:spPr>
          <a:xfrm>
            <a:off x="2393758" y="4797152"/>
            <a:ext cx="450050" cy="432048"/>
          </a:xfrm>
          <a:prstGeom prst="star5">
            <a:avLst/>
          </a:prstGeom>
          <a:solidFill>
            <a:srgbClr val="DCE6F2">
              <a:alpha val="40000"/>
            </a:srgb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5-конечная звезда 21"/>
          <p:cNvSpPr/>
          <p:nvPr/>
        </p:nvSpPr>
        <p:spPr>
          <a:xfrm>
            <a:off x="1319290" y="194507"/>
            <a:ext cx="461765" cy="443295"/>
          </a:xfrm>
          <a:prstGeom prst="star5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  <a:scene3d>
            <a:camera prst="orthographicFront">
              <a:rot lat="0" lon="0" rev="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5-конечная звезда 22"/>
          <p:cNvSpPr/>
          <p:nvPr/>
        </p:nvSpPr>
        <p:spPr>
          <a:xfrm>
            <a:off x="79955" y="1426628"/>
            <a:ext cx="247183" cy="237296"/>
          </a:xfrm>
          <a:prstGeom prst="star5">
            <a:avLst/>
          </a:prstGeom>
          <a:solidFill>
            <a:schemeClr val="accent1">
              <a:lumMod val="20000"/>
              <a:lumOff val="80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5-конечная звезда 23"/>
          <p:cNvSpPr/>
          <p:nvPr/>
        </p:nvSpPr>
        <p:spPr>
          <a:xfrm>
            <a:off x="1319290" y="1988840"/>
            <a:ext cx="461765" cy="443295"/>
          </a:xfrm>
          <a:prstGeom prst="star5">
            <a:avLst/>
          </a:prstGeom>
          <a:solidFill>
            <a:schemeClr val="accent1">
              <a:lumMod val="20000"/>
              <a:lumOff val="80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5-конечная звезда 24"/>
          <p:cNvSpPr/>
          <p:nvPr/>
        </p:nvSpPr>
        <p:spPr>
          <a:xfrm>
            <a:off x="6084168" y="6139768"/>
            <a:ext cx="294954" cy="283156"/>
          </a:xfrm>
          <a:prstGeom prst="star5">
            <a:avLst/>
          </a:prstGeom>
          <a:solidFill>
            <a:schemeClr val="accent1">
              <a:lumMod val="60000"/>
              <a:lumOff val="40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5-конечная звезда 25"/>
          <p:cNvSpPr/>
          <p:nvPr/>
        </p:nvSpPr>
        <p:spPr>
          <a:xfrm>
            <a:off x="462084" y="3617686"/>
            <a:ext cx="437508" cy="420008"/>
          </a:xfrm>
          <a:prstGeom prst="star5">
            <a:avLst/>
          </a:prstGeom>
          <a:solidFill>
            <a:schemeClr val="accent1">
              <a:lumMod val="20000"/>
              <a:lumOff val="80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5-конечная звезда 26"/>
          <p:cNvSpPr/>
          <p:nvPr/>
        </p:nvSpPr>
        <p:spPr>
          <a:xfrm>
            <a:off x="1873805" y="5829120"/>
            <a:ext cx="350192" cy="336184"/>
          </a:xfrm>
          <a:prstGeom prst="star5">
            <a:avLst/>
          </a:prstGeom>
          <a:solidFill>
            <a:schemeClr val="accent1">
              <a:lumMod val="20000"/>
              <a:lumOff val="8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5-конечная звезда 27"/>
          <p:cNvSpPr/>
          <p:nvPr/>
        </p:nvSpPr>
        <p:spPr>
          <a:xfrm>
            <a:off x="903557" y="6071756"/>
            <a:ext cx="322471" cy="309572"/>
          </a:xfrm>
          <a:prstGeom prst="star5">
            <a:avLst/>
          </a:prstGeom>
          <a:solidFill>
            <a:schemeClr val="accent1">
              <a:lumMod val="40000"/>
              <a:lumOff val="6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5-конечная звезда 28"/>
          <p:cNvSpPr/>
          <p:nvPr/>
        </p:nvSpPr>
        <p:spPr>
          <a:xfrm>
            <a:off x="1172511" y="3190664"/>
            <a:ext cx="328047" cy="314925"/>
          </a:xfrm>
          <a:prstGeom prst="star5">
            <a:avLst/>
          </a:prstGeom>
          <a:solidFill>
            <a:srgbClr val="DCE6F2">
              <a:alpha val="67843"/>
            </a:srgb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5-конечная звезда 29"/>
          <p:cNvSpPr/>
          <p:nvPr/>
        </p:nvSpPr>
        <p:spPr>
          <a:xfrm>
            <a:off x="899592" y="620688"/>
            <a:ext cx="238131" cy="228606"/>
          </a:xfrm>
          <a:prstGeom prst="star5">
            <a:avLst/>
          </a:prstGeom>
          <a:solidFill>
            <a:schemeClr val="accent1">
              <a:lumMod val="40000"/>
              <a:lumOff val="6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5-конечная звезда 31"/>
          <p:cNvSpPr/>
          <p:nvPr/>
        </p:nvSpPr>
        <p:spPr>
          <a:xfrm>
            <a:off x="814850" y="4655574"/>
            <a:ext cx="294954" cy="283156"/>
          </a:xfrm>
          <a:prstGeom prst="star5">
            <a:avLst/>
          </a:prstGeom>
          <a:solidFill>
            <a:schemeClr val="accent5">
              <a:lumMod val="40000"/>
              <a:lumOff val="60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5-конечная звезда 33"/>
          <p:cNvSpPr/>
          <p:nvPr/>
        </p:nvSpPr>
        <p:spPr>
          <a:xfrm>
            <a:off x="2840346" y="6310539"/>
            <a:ext cx="147477" cy="14157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5-конечная звезда 34"/>
          <p:cNvSpPr/>
          <p:nvPr/>
        </p:nvSpPr>
        <p:spPr>
          <a:xfrm>
            <a:off x="1760227" y="1199190"/>
            <a:ext cx="147477" cy="141578"/>
          </a:xfrm>
          <a:prstGeom prst="star5">
            <a:avLst/>
          </a:prstGeom>
          <a:solidFill>
            <a:schemeClr val="accent1">
              <a:lumMod val="75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5-конечная звезда 35"/>
          <p:cNvSpPr/>
          <p:nvPr/>
        </p:nvSpPr>
        <p:spPr>
          <a:xfrm>
            <a:off x="1397536" y="4169540"/>
            <a:ext cx="147477" cy="141578"/>
          </a:xfrm>
          <a:prstGeom prst="star5">
            <a:avLst/>
          </a:prstGeom>
          <a:solidFill>
            <a:schemeClr val="accent1">
              <a:lumMod val="60000"/>
              <a:lumOff val="40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5-конечная звезда 36"/>
          <p:cNvSpPr/>
          <p:nvPr/>
        </p:nvSpPr>
        <p:spPr>
          <a:xfrm>
            <a:off x="596124" y="5829120"/>
            <a:ext cx="147477" cy="14157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5-конечная звезда 37"/>
          <p:cNvSpPr/>
          <p:nvPr/>
        </p:nvSpPr>
        <p:spPr>
          <a:xfrm>
            <a:off x="4784563" y="5188362"/>
            <a:ext cx="147477" cy="14157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5-конечная звезда 38"/>
          <p:cNvSpPr/>
          <p:nvPr/>
        </p:nvSpPr>
        <p:spPr>
          <a:xfrm>
            <a:off x="210926" y="3049086"/>
            <a:ext cx="147477" cy="14157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5-конечная звезда 41"/>
          <p:cNvSpPr/>
          <p:nvPr/>
        </p:nvSpPr>
        <p:spPr>
          <a:xfrm>
            <a:off x="3932970" y="5479901"/>
            <a:ext cx="437508" cy="420008"/>
          </a:xfrm>
          <a:prstGeom prst="star5">
            <a:avLst/>
          </a:prstGeom>
          <a:solidFill>
            <a:srgbClr val="DCE6F2">
              <a:alpha val="69804"/>
            </a:srgb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5-конечная звезда 42"/>
          <p:cNvSpPr/>
          <p:nvPr/>
        </p:nvSpPr>
        <p:spPr>
          <a:xfrm>
            <a:off x="7524328" y="5532442"/>
            <a:ext cx="328047" cy="314925"/>
          </a:xfrm>
          <a:prstGeom prst="star5">
            <a:avLst/>
          </a:prstGeom>
          <a:solidFill>
            <a:schemeClr val="accent1">
              <a:lumMod val="20000"/>
              <a:lumOff val="8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5-конечная звезда 43"/>
          <p:cNvSpPr/>
          <p:nvPr/>
        </p:nvSpPr>
        <p:spPr>
          <a:xfrm>
            <a:off x="7812360" y="6671798"/>
            <a:ext cx="147477" cy="141578"/>
          </a:xfrm>
          <a:prstGeom prst="star5">
            <a:avLst/>
          </a:prstGeom>
          <a:solidFill>
            <a:schemeClr val="accent1">
              <a:lumMod val="75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13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4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2" grpId="0" animBg="1"/>
      <p:bldP spid="43" grpId="0" animBg="1"/>
      <p:bldP spid="44" grpId="0" animBg="1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>
          <a:ln w="1905"/>
          <a:gradFill>
            <a:gsLst>
              <a:gs pos="0">
                <a:schemeClr val="accent6">
                  <a:shade val="20000"/>
                  <a:satMod val="200000"/>
                </a:schemeClr>
              </a:gs>
              <a:gs pos="78000">
                <a:schemeClr val="accent6">
                  <a:tint val="90000"/>
                  <a:shade val="89000"/>
                  <a:satMod val="220000"/>
                </a:schemeClr>
              </a:gs>
              <a:gs pos="100000">
                <a:schemeClr val="accent6">
                  <a:tint val="12000"/>
                  <a:satMod val="255000"/>
                </a:schemeClr>
              </a:gs>
            </a:gsLst>
            <a:lin ang="5400000"/>
          </a:gra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>
            <a:lumMod val="50000"/>
          </a:schemeClr>
        </a:buClr>
        <a:buFont typeface="Wingdings" pitchFamily="2" charset="2"/>
        <a:buChar char="ü"/>
        <a:defRPr sz="32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1714488"/>
            <a:ext cx="7772400" cy="1470025"/>
          </a:xfrm>
        </p:spPr>
        <p:txBody>
          <a:bodyPr/>
          <a:lstStyle/>
          <a:p>
            <a:r>
              <a:rPr lang="ru-RU" dirty="0" smtClean="0"/>
              <a:t>Я и моё здоровье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04" y="3286124"/>
            <a:ext cx="6400800" cy="1543064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Проект во второй младшей группе «Черепашка» </a:t>
            </a:r>
          </a:p>
          <a:p>
            <a:r>
              <a:rPr lang="ru-RU" dirty="0" smtClean="0"/>
              <a:t>МБДОУ «Центр развития ребенка – детский сад №26»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876676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214290"/>
            <a:ext cx="4040188" cy="6032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Физ. минутки в группе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" name="Содержимое 6" descr="физминутка2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1765" t="13077" r="3922" b="11074"/>
          <a:stretch>
            <a:fillRect/>
          </a:stretch>
        </p:blipFill>
        <p:spPr>
          <a:xfrm>
            <a:off x="857224" y="857232"/>
            <a:ext cx="3601461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4876" y="142852"/>
            <a:ext cx="4041775" cy="63976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Физкультура в зале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8" name="Содержимое 7" descr="физ.минутка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r="17021"/>
          <a:stretch>
            <a:fillRect/>
          </a:stretch>
        </p:blipFill>
        <p:spPr>
          <a:xfrm>
            <a:off x="1000100" y="3429000"/>
            <a:ext cx="3429024" cy="3098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физ-ра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857232"/>
            <a:ext cx="3643338" cy="2731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DSC_14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3929066"/>
            <a:ext cx="3809995" cy="2143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ru-RU" dirty="0" smtClean="0"/>
              <a:t>Познание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857232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Экспериментирование: </a:t>
            </a:r>
          </a:p>
          <a:p>
            <a:pPr algn="ctr"/>
            <a:r>
              <a:rPr lang="ru-RU" sz="2000" dirty="0" smtClean="0">
                <a:latin typeface="Comic Sans MS" pitchFamily="66" charset="0"/>
              </a:rPr>
              <a:t>угадай фрукт по вкусу.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7" name="Содержимое 6" descr="DSC_143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8596" y="3857628"/>
            <a:ext cx="4040188" cy="2272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3438" y="714356"/>
            <a:ext cx="4041775" cy="57150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Огород</a:t>
            </a:r>
            <a:r>
              <a:rPr lang="ru-RU" dirty="0" smtClean="0"/>
              <a:t> на окошке</a:t>
            </a:r>
            <a:endParaRPr lang="ru-RU" dirty="0"/>
          </a:p>
        </p:txBody>
      </p:sp>
      <p:pic>
        <p:nvPicPr>
          <p:cNvPr id="8" name="Содержимое 7" descr="DSC_143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28596" y="1643050"/>
            <a:ext cx="4041775" cy="2273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SC_37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857628"/>
            <a:ext cx="4064029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_20140401_1000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8" y="1357298"/>
            <a:ext cx="3238523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ru-RU" dirty="0" smtClean="0"/>
              <a:t>Коммуникация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785794"/>
            <a:ext cx="3714776" cy="928694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Беседа  на тему</a:t>
            </a:r>
          </a:p>
          <a:p>
            <a:pPr algn="ctr"/>
            <a:r>
              <a:rPr lang="ru-RU" sz="2000" dirty="0" smtClean="0">
                <a:latin typeface="Comic Sans MS" pitchFamily="66" charset="0"/>
              </a:rPr>
              <a:t> «Кто на улице гуляет – никогда не унывает»</a:t>
            </a:r>
          </a:p>
        </p:txBody>
      </p:sp>
      <p:pic>
        <p:nvPicPr>
          <p:cNvPr id="9" name="Содержимое 8" descr="DSC_352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r="8054"/>
          <a:stretch>
            <a:fillRect/>
          </a:stretch>
        </p:blipFill>
        <p:spPr>
          <a:xfrm>
            <a:off x="571472" y="2143116"/>
            <a:ext cx="3286148" cy="2010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Содержимое 9" descr="DSC_352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7070" r="8090"/>
          <a:stretch>
            <a:fillRect/>
          </a:stretch>
        </p:blipFill>
        <p:spPr>
          <a:xfrm>
            <a:off x="785786" y="4357694"/>
            <a:ext cx="3000396" cy="1989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071538" y="1714488"/>
            <a:ext cx="742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с использованием ИКТ (интерактивной доски)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4876" y="714356"/>
            <a:ext cx="40719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omic Sans MS" pitchFamily="66" charset="0"/>
              </a:rPr>
              <a:t>Составление рассказов</a:t>
            </a:r>
          </a:p>
          <a:p>
            <a:pPr algn="ctr"/>
            <a:r>
              <a:rPr lang="ru-RU" sz="2000" b="1" dirty="0" smtClean="0">
                <a:latin typeface="Comic Sans MS" pitchFamily="66" charset="0"/>
              </a:rPr>
              <a:t>«Как надо одеваться, чтобы не болеть»</a:t>
            </a:r>
            <a:endParaRPr lang="ru-RU" sz="2000" b="1" dirty="0">
              <a:latin typeface="Comic Sans MS" pitchFamily="66" charset="0"/>
            </a:endParaRPr>
          </a:p>
        </p:txBody>
      </p:sp>
      <p:pic>
        <p:nvPicPr>
          <p:cNvPr id="11" name="Рисунок 10" descr="DSC_27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2143116"/>
            <a:ext cx="3500462" cy="1969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DSC_3525.jpg"/>
          <p:cNvPicPr>
            <a:picLocks noChangeAspect="1"/>
          </p:cNvPicPr>
          <p:nvPr/>
        </p:nvPicPr>
        <p:blipFill>
          <a:blip r:embed="rId5" cstate="print"/>
          <a:srcRect r="20409"/>
          <a:stretch>
            <a:fillRect/>
          </a:stretch>
        </p:blipFill>
        <p:spPr>
          <a:xfrm>
            <a:off x="5214942" y="4357694"/>
            <a:ext cx="2786082" cy="1969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Чтение художественной литературы</a:t>
            </a:r>
            <a:endParaRPr lang="ru-RU" dirty="0"/>
          </a:p>
        </p:txBody>
      </p:sp>
      <p:pic>
        <p:nvPicPr>
          <p:cNvPr id="6" name="Содержимое 5" descr="DSC_336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357298"/>
            <a:ext cx="4038600" cy="2271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Содержимое 6" descr="DSC_335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1357298"/>
            <a:ext cx="4038600" cy="2271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071538" y="928670"/>
            <a:ext cx="7072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omic Sans MS" pitchFamily="66" charset="0"/>
              </a:rPr>
              <a:t>Чтение с показом сказки «Айболит»</a:t>
            </a:r>
            <a:endParaRPr lang="ru-RU" sz="2000" b="1" dirty="0">
              <a:latin typeface="Comic Sans MS" pitchFamily="66" charset="0"/>
            </a:endParaRPr>
          </a:p>
        </p:txBody>
      </p:sp>
      <p:pic>
        <p:nvPicPr>
          <p:cNvPr id="8" name="Рисунок 7" descr="DSC_3822.jpg"/>
          <p:cNvPicPr>
            <a:picLocks noChangeAspect="1"/>
          </p:cNvPicPr>
          <p:nvPr/>
        </p:nvPicPr>
        <p:blipFill>
          <a:blip r:embed="rId4" cstate="print"/>
          <a:srcRect r="5077"/>
          <a:stretch>
            <a:fillRect/>
          </a:stretch>
        </p:blipFill>
        <p:spPr>
          <a:xfrm>
            <a:off x="571472" y="4357694"/>
            <a:ext cx="3857652" cy="2285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DSC_14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219040" y="4353728"/>
            <a:ext cx="2921033" cy="1643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642910" y="3786190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Просмотр мультфильмов по прочитанным произведениям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3438" y="4643446"/>
            <a:ext cx="2143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Comic Sans MS" pitchFamily="66" charset="0"/>
              </a:rPr>
              <a:t>Рассматривание иллюстраций к прочитанным произведениям.</a:t>
            </a:r>
            <a:endParaRPr lang="ru-RU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/>
          <a:lstStyle/>
          <a:p>
            <a:r>
              <a:rPr lang="ru-RU" dirty="0" smtClean="0"/>
              <a:t>Социализация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58" y="857232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Сюжетно-ролевая игра «Поликлиника»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7" name="Содержимое 6" descr="DSC_329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3438" y="1571612"/>
            <a:ext cx="4318030" cy="2428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4876" y="857232"/>
            <a:ext cx="4041775" cy="679441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Развивающая игра</a:t>
            </a:r>
          </a:p>
          <a:p>
            <a:pPr algn="ctr"/>
            <a:r>
              <a:rPr lang="ru-RU" sz="2000" dirty="0" smtClean="0">
                <a:latin typeface="Comic Sans MS" pitchFamily="66" charset="0"/>
              </a:rPr>
              <a:t> «Больница»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8" name="Содержимое 7" descr="DSC_334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r="43902"/>
          <a:stretch>
            <a:fillRect/>
          </a:stretch>
        </p:blipFill>
        <p:spPr>
          <a:xfrm rot="5400000">
            <a:off x="5646763" y="4140187"/>
            <a:ext cx="2351068" cy="2357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DSC_33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1571612"/>
            <a:ext cx="4317998" cy="24288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DSC_33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4214818"/>
            <a:ext cx="4214810" cy="23708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ru-RU" dirty="0" smtClean="0"/>
              <a:t>Труд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5786" y="785794"/>
            <a:ext cx="7786742" cy="71438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Экскурсия в медицинский кабинет: </a:t>
            </a:r>
          </a:p>
          <a:p>
            <a:pPr algn="ctr"/>
            <a:r>
              <a:rPr lang="ru-RU" sz="2000" dirty="0" smtClean="0">
                <a:latin typeface="Comic Sans MS" pitchFamily="66" charset="0"/>
              </a:rPr>
              <a:t>знакомство с трудом врача и медсестры.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7" name="Содержимое 6" descr="DSC_193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8596" y="1643050"/>
            <a:ext cx="4040188" cy="22726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Содержимое 7" descr="DSC_192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643050"/>
            <a:ext cx="4041775" cy="22734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DSC_19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1" y="4000504"/>
            <a:ext cx="4071966" cy="22904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DSC_19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4000504"/>
            <a:ext cx="4000528" cy="2250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ru-RU" dirty="0" smtClean="0"/>
              <a:t>Безопасность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714356"/>
            <a:ext cx="8643998" cy="57150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Comic Sans MS" pitchFamily="66" charset="0"/>
              </a:rPr>
              <a:t>Исследовательская деятельность: осторожно микробы!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7" name="Содержимое 6" descr="DSC_278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b="11984"/>
          <a:stretch>
            <a:fillRect/>
          </a:stretch>
        </p:blipFill>
        <p:spPr>
          <a:xfrm>
            <a:off x="357157" y="1500174"/>
            <a:ext cx="4473065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Содержимое 7" descr="DSC_274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072066" y="1500174"/>
            <a:ext cx="3683026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DSC_2779.jpg"/>
          <p:cNvPicPr>
            <a:picLocks noChangeAspect="1"/>
          </p:cNvPicPr>
          <p:nvPr/>
        </p:nvPicPr>
        <p:blipFill>
          <a:blip r:embed="rId4" cstate="print"/>
          <a:srcRect t="6349" b="4762"/>
          <a:stretch>
            <a:fillRect/>
          </a:stretch>
        </p:blipFill>
        <p:spPr>
          <a:xfrm>
            <a:off x="500034" y="4071942"/>
            <a:ext cx="4286280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http://cs320127.vk.me/v320127672/7c15/tmwcaVbjigw.jpg"/>
          <p:cNvPicPr>
            <a:picLocks noChangeAspect="1" noChangeArrowheads="1"/>
          </p:cNvPicPr>
          <p:nvPr/>
        </p:nvPicPr>
        <p:blipFill>
          <a:blip r:embed="rId5"/>
          <a:srcRect l="1786" r="16071"/>
          <a:stretch>
            <a:fillRect/>
          </a:stretch>
        </p:blipFill>
        <p:spPr bwMode="auto">
          <a:xfrm>
            <a:off x="5214942" y="3857628"/>
            <a:ext cx="3500462" cy="2397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/>
          <a:lstStyle/>
          <a:p>
            <a:r>
              <a:rPr lang="ru-RU" dirty="0" smtClean="0"/>
              <a:t>Художественное творчество</a:t>
            </a:r>
            <a:endParaRPr lang="ru-RU" dirty="0"/>
          </a:p>
        </p:txBody>
      </p:sp>
      <p:pic>
        <p:nvPicPr>
          <p:cNvPr id="5" name="Содержимое 4" descr="DSC_143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5307" r="13325"/>
          <a:stretch>
            <a:fillRect/>
          </a:stretch>
        </p:blipFill>
        <p:spPr>
          <a:xfrm>
            <a:off x="642910" y="4071942"/>
            <a:ext cx="3720193" cy="2571768"/>
          </a:xfrm>
        </p:spPr>
      </p:pic>
      <p:pic>
        <p:nvPicPr>
          <p:cNvPr id="6" name="Содержимое 5" descr="DSC_176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2382" r="11556"/>
          <a:stretch>
            <a:fillRect/>
          </a:stretch>
        </p:blipFill>
        <p:spPr>
          <a:xfrm>
            <a:off x="5143504" y="4071942"/>
            <a:ext cx="3429024" cy="2535866"/>
          </a:xfrm>
        </p:spPr>
      </p:pic>
      <p:pic>
        <p:nvPicPr>
          <p:cNvPr id="7" name="Рисунок 6" descr="DSC_1647.jpg"/>
          <p:cNvPicPr>
            <a:picLocks noChangeAspect="1"/>
          </p:cNvPicPr>
          <p:nvPr/>
        </p:nvPicPr>
        <p:blipFill>
          <a:blip r:embed="rId4" cstate="print"/>
          <a:srcRect l="14754" r="9835"/>
          <a:stretch>
            <a:fillRect/>
          </a:stretch>
        </p:blipFill>
        <p:spPr>
          <a:xfrm>
            <a:off x="785786" y="1214422"/>
            <a:ext cx="3071834" cy="2291337"/>
          </a:xfrm>
          <a:prstGeom prst="rect">
            <a:avLst/>
          </a:prstGeom>
        </p:spPr>
      </p:pic>
      <p:pic>
        <p:nvPicPr>
          <p:cNvPr id="8" name="Рисунок 7" descr="DSC_2750.jpg"/>
          <p:cNvPicPr>
            <a:picLocks noChangeAspect="1"/>
          </p:cNvPicPr>
          <p:nvPr/>
        </p:nvPicPr>
        <p:blipFill>
          <a:blip r:embed="rId5" cstate="print"/>
          <a:srcRect r="4043" b="5882"/>
          <a:stretch>
            <a:fillRect/>
          </a:stretch>
        </p:blipFill>
        <p:spPr>
          <a:xfrm>
            <a:off x="4500562" y="1214422"/>
            <a:ext cx="4143404" cy="22860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5786" y="642918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Лепка из пластилина: ВИТАМИНКИ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3438" y="642918"/>
            <a:ext cx="3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Аппликация из готовых форм: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МАШИНА СКОРОЙ ПОМОЩИ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2910" y="3500438"/>
            <a:ext cx="35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Отрывная аппликация: ФРУКТОВАЯ КОРЗИНА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14942" y="3500438"/>
            <a:ext cx="328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Пластилинография: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КОНСЕРВИРУЕМ ОВОЩИ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3573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Самостоятельная игровая деятельность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14422"/>
            <a:ext cx="4040188" cy="960453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Подвижная игра: кегельбан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8" name="Содержимое 7" descr="DSC_378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4597" r="10531"/>
          <a:stretch>
            <a:fillRect/>
          </a:stretch>
        </p:blipFill>
        <p:spPr>
          <a:xfrm>
            <a:off x="4572000" y="2714620"/>
            <a:ext cx="3988204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Настольная игра: режим дня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29698" name="Picture 2" descr="C:\Users\user\Documents\Bluetooth Folder\DSC_323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l="32148" r="7757"/>
          <a:stretch>
            <a:fillRect/>
          </a:stretch>
        </p:blipFill>
        <p:spPr bwMode="auto">
          <a:xfrm rot="5400000">
            <a:off x="754685" y="2459969"/>
            <a:ext cx="3205474" cy="3000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/>
          <a:lstStyle/>
          <a:p>
            <a:r>
              <a:rPr lang="ru-RU" dirty="0" smtClean="0"/>
              <a:t>Работа с родителями (октябрь)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0100" y="1142984"/>
            <a:ext cx="2757478" cy="57150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Фотовыставка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7" name="Содержимое 6" descr="DSC_146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3437" r="6828"/>
          <a:stretch>
            <a:fillRect/>
          </a:stretch>
        </p:blipFill>
        <p:spPr>
          <a:xfrm rot="5400000">
            <a:off x="144043" y="2499107"/>
            <a:ext cx="4357719" cy="30742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3438" y="1142984"/>
            <a:ext cx="4041775" cy="85725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Консультация по формированию здорового образа жизни.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8" name="Содержимое 7" descr="DSC_146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16241" t="3844" r="14827"/>
          <a:stretch>
            <a:fillRect/>
          </a:stretch>
        </p:blipFill>
        <p:spPr>
          <a:xfrm rot="5400000">
            <a:off x="4482158" y="2447272"/>
            <a:ext cx="4151742" cy="32576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dirty="0" smtClean="0"/>
              <a:t>Актуальность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28670"/>
            <a:ext cx="8929718" cy="557216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000" dirty="0" smtClean="0"/>
              <a:t>        </a:t>
            </a:r>
            <a:r>
              <a:rPr lang="ru-RU" sz="2000" dirty="0" smtClean="0">
                <a:latin typeface="Comic Sans MS" pitchFamily="66" charset="0"/>
              </a:rPr>
              <a:t>В настоящее время идет постоянный поиск методов оздоровления детей в условиях детского сада. Основная цель – снижение заболеваемости детей. От состояния здоровья в первую очередь зависит возможность овладения детьми всеми умениями и навыками, которые им прививаются в детском саду и которые им необходимы для эффективного обучения в дальнейшем. Для этого необходимо формировать у детей разносторонние знания и положительные черты характера, совершенствовать физическое развитие. </a:t>
            </a:r>
          </a:p>
          <a:p>
            <a:pPr algn="just">
              <a:buNone/>
            </a:pPr>
            <a:r>
              <a:rPr lang="ru-RU" sz="2000" dirty="0" smtClean="0">
                <a:latin typeface="Comic Sans MS" pitchFamily="66" charset="0"/>
              </a:rPr>
              <a:t>         Педагогам необходимо правильно организовать воспитательно-образовательную работу с детьми дошкольного возраста. Надо учитывать возрастные, психологические особенности детей, создавать благоприятные гигиенические условия, оптимальное сочетание разнообразных видов деятельности. Фундамент здоровья человека закладывается в раннем детстве.  </a:t>
            </a:r>
          </a:p>
          <a:p>
            <a:pPr algn="just">
              <a:buNone/>
            </a:pPr>
            <a:r>
              <a:rPr lang="ru-RU" sz="2000" dirty="0" smtClean="0">
                <a:latin typeface="Comic Sans MS" pitchFamily="66" charset="0"/>
              </a:rPr>
              <a:t>         Необходимо так же вести постоянный поиск новых форм взаимодействия с семьей воспитанников. 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2782199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ru-RU" dirty="0" smtClean="0"/>
              <a:t>Работа с родителями (ноябрь)</a:t>
            </a:r>
            <a:endParaRPr lang="ru-RU" dirty="0"/>
          </a:p>
        </p:txBody>
      </p:sp>
      <p:pic>
        <p:nvPicPr>
          <p:cNvPr id="5" name="Содержимое 4" descr="DSC_177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285859"/>
            <a:ext cx="4286280" cy="241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DSC_179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4876" y="1285860"/>
            <a:ext cx="4143404" cy="2330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_18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786190"/>
            <a:ext cx="4143404" cy="2330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_18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3714752"/>
            <a:ext cx="4191030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285852" y="857232"/>
            <a:ext cx="6643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Совместное занятие по физической культуре.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/>
          <a:lstStyle/>
          <a:p>
            <a:r>
              <a:rPr lang="ru-RU" dirty="0" smtClean="0"/>
              <a:t>Работа с родителями (декабрь)</a:t>
            </a:r>
            <a:endParaRPr lang="ru-RU" dirty="0"/>
          </a:p>
        </p:txBody>
      </p:sp>
      <p:pic>
        <p:nvPicPr>
          <p:cNvPr id="5" name="Содержимое 4" descr="DSC_192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7075" r="2712"/>
          <a:stretch>
            <a:fillRect/>
          </a:stretch>
        </p:blipFill>
        <p:spPr>
          <a:xfrm>
            <a:off x="357158" y="1285860"/>
            <a:ext cx="4124562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5" descr="DSC_132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769" t="6289"/>
          <a:stretch>
            <a:fillRect/>
          </a:stretch>
        </p:blipFill>
        <p:spPr>
          <a:xfrm>
            <a:off x="3857620" y="3929066"/>
            <a:ext cx="4526325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929190" y="1500174"/>
            <a:ext cx="35719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Родительское собрание на тему: Здоровьесберегающие технологии для детей дома и в детском саду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/>
          <a:lstStyle/>
          <a:p>
            <a:r>
              <a:rPr lang="ru-RU" dirty="0" smtClean="0"/>
              <a:t>Работа с родителями (январь)</a:t>
            </a:r>
            <a:endParaRPr lang="ru-RU" dirty="0"/>
          </a:p>
        </p:txBody>
      </p:sp>
      <p:pic>
        <p:nvPicPr>
          <p:cNvPr id="5" name="Содержимое 4" descr="DSC_314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3538" r="11556"/>
          <a:stretch>
            <a:fillRect/>
          </a:stretch>
        </p:blipFill>
        <p:spPr>
          <a:xfrm>
            <a:off x="714348" y="1357298"/>
            <a:ext cx="3429024" cy="2271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Содержимое 5" descr="DSC_319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4876" y="1357298"/>
            <a:ext cx="4038600" cy="2271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DSC_3206.jpg"/>
          <p:cNvPicPr>
            <a:picLocks noChangeAspect="1"/>
          </p:cNvPicPr>
          <p:nvPr/>
        </p:nvPicPr>
        <p:blipFill>
          <a:blip r:embed="rId4" cstate="print"/>
          <a:srcRect r="5263"/>
          <a:stretch>
            <a:fillRect/>
          </a:stretch>
        </p:blipFill>
        <p:spPr>
          <a:xfrm>
            <a:off x="571472" y="4000504"/>
            <a:ext cx="3857652" cy="22904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DSC_32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3929066"/>
            <a:ext cx="4143404" cy="23306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57224" y="857232"/>
            <a:ext cx="7715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Совместное зимние развлечение на улице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/>
          <a:lstStyle/>
          <a:p>
            <a:r>
              <a:rPr lang="ru-RU" dirty="0" smtClean="0"/>
              <a:t>Работа с родителями (февраль)</a:t>
            </a:r>
            <a:endParaRPr lang="ru-RU" dirty="0"/>
          </a:p>
        </p:txBody>
      </p:sp>
      <p:pic>
        <p:nvPicPr>
          <p:cNvPr id="5" name="Содержимое 4" descr="DSC_347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4000504"/>
            <a:ext cx="4038600" cy="2271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DSC_346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7076"/>
          <a:stretch>
            <a:fillRect/>
          </a:stretch>
        </p:blipFill>
        <p:spPr>
          <a:xfrm>
            <a:off x="4929190" y="1500174"/>
            <a:ext cx="3752848" cy="2271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DSC_3454.jpg"/>
          <p:cNvPicPr>
            <a:picLocks noChangeAspect="1"/>
          </p:cNvPicPr>
          <p:nvPr/>
        </p:nvPicPr>
        <p:blipFill>
          <a:blip r:embed="rId4" cstate="print"/>
          <a:srcRect r="5357"/>
          <a:stretch>
            <a:fillRect/>
          </a:stretch>
        </p:blipFill>
        <p:spPr>
          <a:xfrm>
            <a:off x="785786" y="1500174"/>
            <a:ext cx="3786214" cy="2250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DSC_3490.jpg"/>
          <p:cNvPicPr>
            <a:picLocks noChangeAspect="1"/>
          </p:cNvPicPr>
          <p:nvPr/>
        </p:nvPicPr>
        <p:blipFill>
          <a:blip r:embed="rId5" cstate="print"/>
          <a:srcRect l="10526"/>
          <a:stretch>
            <a:fillRect/>
          </a:stretch>
        </p:blipFill>
        <p:spPr>
          <a:xfrm>
            <a:off x="4857752" y="4000504"/>
            <a:ext cx="3643338" cy="2290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714348" y="928670"/>
            <a:ext cx="8143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Спортивный праздник с папами, посвященный 23 февраля.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/>
          <a:lstStyle/>
          <a:p>
            <a:r>
              <a:rPr lang="ru-RU" dirty="0" smtClean="0"/>
              <a:t>Работа с родителями (март)</a:t>
            </a:r>
            <a:endParaRPr lang="ru-RU" dirty="0"/>
          </a:p>
        </p:txBody>
      </p:sp>
      <p:pic>
        <p:nvPicPr>
          <p:cNvPr id="7" name="Содержимое 6" descr="итоговое5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6249"/>
          <a:stretch>
            <a:fillRect/>
          </a:stretch>
        </p:blipFill>
        <p:spPr>
          <a:xfrm>
            <a:off x="428596" y="1142984"/>
            <a:ext cx="3929090" cy="279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итоговое1.jpg"/>
          <p:cNvPicPr>
            <a:picLocks noChangeAspect="1"/>
          </p:cNvPicPr>
          <p:nvPr/>
        </p:nvPicPr>
        <p:blipFill>
          <a:blip r:embed="rId3"/>
          <a:srcRect r="23214" b="8929"/>
          <a:stretch>
            <a:fillRect/>
          </a:stretch>
        </p:blipFill>
        <p:spPr>
          <a:xfrm>
            <a:off x="4929190" y="3500438"/>
            <a:ext cx="3714776" cy="29372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итоговое.jpg"/>
          <p:cNvPicPr>
            <a:picLocks noChangeAspect="1"/>
          </p:cNvPicPr>
          <p:nvPr/>
        </p:nvPicPr>
        <p:blipFill>
          <a:blip r:embed="rId4"/>
          <a:srcRect t="16071"/>
          <a:stretch>
            <a:fillRect/>
          </a:stretch>
        </p:blipFill>
        <p:spPr>
          <a:xfrm>
            <a:off x="428596" y="4071942"/>
            <a:ext cx="4213321" cy="2357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4357687" y="1357298"/>
            <a:ext cx="457203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Совместное итоговое мероприятие во второй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младшей группе «Черепашка»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по проекту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«Я и мое здоровье»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с элементами спортивных эстафет и соревнований.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429684" cy="121444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Показатель заболеваемости детей в начале года и по итогам проекта</a:t>
            </a:r>
            <a:endParaRPr lang="ru-RU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500166" y="1428736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1071546"/>
            <a:ext cx="585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42910" y="357166"/>
            <a:ext cx="8001056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sng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Тип проекта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информационно-творческий, долгосрочный.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sng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Участники проекта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дети 3-4 года, воспитатели, родители.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sng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Сроки проведения проекта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октябрь – май.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ПРОБЛЕМНЫЙ ВОПРОС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28662" y="1928802"/>
            <a:ext cx="750099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Как сохранить своё здоровье?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0"/>
            <a:ext cx="7772400" cy="1143007"/>
          </a:xfrm>
        </p:spPr>
        <p:txBody>
          <a:bodyPr/>
          <a:lstStyle/>
          <a:p>
            <a:pPr algn="ctr"/>
            <a:r>
              <a:rPr lang="ru-RU" dirty="0" smtClean="0"/>
              <a:t>Цель и задачи проекта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785794"/>
            <a:ext cx="864399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u="sng" dirty="0" smtClean="0">
                <a:solidFill>
                  <a:srgbClr val="FFFF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Цель</a:t>
            </a:r>
            <a:r>
              <a:rPr lang="ru-RU" sz="2800" dirty="0" smtClean="0">
                <a:solidFill>
                  <a:srgbClr val="FFFF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2800" b="1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Сохранять и укреплять здоровье.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800" b="1" dirty="0" smtClean="0"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u="sng" dirty="0" smtClean="0">
                <a:solidFill>
                  <a:srgbClr val="FFFF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Задачи</a:t>
            </a:r>
            <a:r>
              <a:rPr lang="ru-RU" sz="2800" dirty="0" smtClean="0">
                <a:solidFill>
                  <a:srgbClr val="FFFF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8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Формировать понимание необходимости заботиться о своем здоровье, беречь его, учиться быть здоровыми и вести здоровый образ жизни.</a:t>
            </a:r>
            <a:endParaRPr lang="ru-RU" sz="2800" dirty="0" smtClean="0"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8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 Развивать свободное общение со взрослыми и детьми по поводу здоровья человека. </a:t>
            </a:r>
            <a:endParaRPr lang="ru-RU" sz="2800" dirty="0" smtClean="0"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8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Прививать любовь к физическим упражнениям, закаливанию.</a:t>
            </a:r>
            <a:endParaRPr lang="ru-RU" sz="2800" dirty="0" smtClean="0"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28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  Повышать грамотность родителей в вопросах воспитания и укрепления здоровья дошкольников. </a:t>
            </a:r>
            <a:endParaRPr lang="ru-RU" sz="2800" dirty="0" smtClean="0"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ru-RU" dirty="0" smtClean="0"/>
              <a:t>Ожидаемые результаты</a:t>
            </a:r>
            <a:endParaRPr lang="ru-RU" dirty="0"/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714348" y="785794"/>
            <a:ext cx="821537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Сформированность навыков здорового образа жизни в повседневной и в практической деятельности воспитанников.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Дети получат практические культурно-гигиенические навыки и умения - Умение проводить простейшие исследования, анализировать, делать выводы.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28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У детей появится желание сохранять и укреплять свое здоровье.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lang="ru-RU" sz="2800" dirty="0" smtClean="0"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Снижение заболеваемости у детей.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928670"/>
          </a:xfrm>
        </p:spPr>
        <p:txBody>
          <a:bodyPr/>
          <a:lstStyle/>
          <a:p>
            <a:r>
              <a:rPr lang="ru-RU" dirty="0" smtClean="0"/>
              <a:t>Развивающая среда</a:t>
            </a:r>
            <a:endParaRPr lang="ru-RU" dirty="0"/>
          </a:p>
        </p:txBody>
      </p:sp>
      <p:pic>
        <p:nvPicPr>
          <p:cNvPr id="5" name="Содержимое 4" descr="DSC_147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2382" r="2712" b="5660"/>
          <a:stretch>
            <a:fillRect/>
          </a:stretch>
        </p:blipFill>
        <p:spPr>
          <a:xfrm>
            <a:off x="785786" y="1071545"/>
            <a:ext cx="3714776" cy="2321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DSC_147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8844" r="6249"/>
          <a:stretch>
            <a:fillRect/>
          </a:stretch>
        </p:blipFill>
        <p:spPr>
          <a:xfrm>
            <a:off x="4857752" y="1000108"/>
            <a:ext cx="3643338" cy="2413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_3768.jpg"/>
          <p:cNvPicPr>
            <a:picLocks noChangeAspect="1"/>
          </p:cNvPicPr>
          <p:nvPr/>
        </p:nvPicPr>
        <p:blipFill>
          <a:blip r:embed="rId4" cstate="print"/>
          <a:srcRect l="3750" t="3333"/>
          <a:stretch>
            <a:fillRect/>
          </a:stretch>
        </p:blipFill>
        <p:spPr>
          <a:xfrm>
            <a:off x="285720" y="3714752"/>
            <a:ext cx="4214842" cy="2381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_37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714752"/>
            <a:ext cx="4318029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Организация режимных моментов</a:t>
            </a:r>
            <a:endParaRPr lang="ru-RU" dirty="0"/>
          </a:p>
        </p:txBody>
      </p:sp>
      <p:pic>
        <p:nvPicPr>
          <p:cNvPr id="5" name="Содержимое 4" descr="DSC_117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2382" r="8018"/>
          <a:stretch>
            <a:fillRect/>
          </a:stretch>
        </p:blipFill>
        <p:spPr>
          <a:xfrm>
            <a:off x="1071538" y="1285860"/>
            <a:ext cx="3286148" cy="2322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DSC_112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7075" t="6289" r="2712"/>
          <a:stretch>
            <a:fillRect/>
          </a:stretch>
        </p:blipFill>
        <p:spPr>
          <a:xfrm>
            <a:off x="4786314" y="1357298"/>
            <a:ext cx="3790077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DSC_1228.jpg"/>
          <p:cNvPicPr>
            <a:picLocks noChangeAspect="1"/>
          </p:cNvPicPr>
          <p:nvPr/>
        </p:nvPicPr>
        <p:blipFill>
          <a:blip r:embed="rId4" cstate="print"/>
          <a:srcRect l="6818" t="8081" r="9090"/>
          <a:stretch>
            <a:fillRect/>
          </a:stretch>
        </p:blipFill>
        <p:spPr>
          <a:xfrm>
            <a:off x="5072066" y="3714752"/>
            <a:ext cx="3500462" cy="215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DSC_14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786" y="3714752"/>
            <a:ext cx="3937028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r>
              <a:rPr lang="ru-RU" dirty="0" smtClean="0"/>
              <a:t>Физическая культура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928670"/>
            <a:ext cx="4040188" cy="57150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Утренняя зарядка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00562" y="1000108"/>
            <a:ext cx="4041775" cy="50006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Закаливание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" name="Содержимое 8" descr="DSC_1522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rcRect l="5263"/>
          <a:stretch>
            <a:fillRect/>
          </a:stretch>
        </p:blipFill>
        <p:spPr>
          <a:xfrm>
            <a:off x="4572000" y="1500174"/>
            <a:ext cx="4000528" cy="2375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00174"/>
            <a:ext cx="4191029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 l="17544"/>
          <a:stretch>
            <a:fillRect/>
          </a:stretch>
        </p:blipFill>
        <p:spPr bwMode="auto">
          <a:xfrm>
            <a:off x="500034" y="4000504"/>
            <a:ext cx="3714776" cy="253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000504"/>
            <a:ext cx="4071966" cy="2290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264833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E9F9D90-74DA-475E-A019-338719326C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TS102648338</Template>
  <TotalTime>842</TotalTime>
  <Words>574</Words>
  <Application>Microsoft Office PowerPoint</Application>
  <PresentationFormat>Экран (4:3)</PresentationFormat>
  <Paragraphs>94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TS102648338</vt:lpstr>
      <vt:lpstr>Я и моё здоровье</vt:lpstr>
      <vt:lpstr>Актуальность проекта</vt:lpstr>
      <vt:lpstr>Презентация PowerPoint</vt:lpstr>
      <vt:lpstr>ПРОБЛЕМНЫЙ ВОПРОС</vt:lpstr>
      <vt:lpstr>Цель и задачи проекта</vt:lpstr>
      <vt:lpstr>Ожидаемые результаты</vt:lpstr>
      <vt:lpstr>Развивающая среда</vt:lpstr>
      <vt:lpstr>Организация режимных моментов</vt:lpstr>
      <vt:lpstr>Физическая культура</vt:lpstr>
      <vt:lpstr>Презентация PowerPoint</vt:lpstr>
      <vt:lpstr>Познание</vt:lpstr>
      <vt:lpstr>Коммуникация</vt:lpstr>
      <vt:lpstr>Чтение художественной литературы</vt:lpstr>
      <vt:lpstr>Социализация</vt:lpstr>
      <vt:lpstr>Труд</vt:lpstr>
      <vt:lpstr>Безопасность</vt:lpstr>
      <vt:lpstr>Художественное творчество</vt:lpstr>
      <vt:lpstr>Самостоятельная игровая деятельность</vt:lpstr>
      <vt:lpstr>Работа с родителями (октябрь)</vt:lpstr>
      <vt:lpstr>Работа с родителями (ноябрь)</vt:lpstr>
      <vt:lpstr>Работа с родителями (декабрь)</vt:lpstr>
      <vt:lpstr>Работа с родителями (январь)</vt:lpstr>
      <vt:lpstr>Работа с родителями (февраль)</vt:lpstr>
      <vt:lpstr>Работа с родителями (март)</vt:lpstr>
      <vt:lpstr>Показатель заболеваемости детей в начале года и по итогам проекта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ПРЕЗЕНТАЦИИ</dc:title>
  <dc:creator>user</dc:creator>
  <cp:lastModifiedBy>user</cp:lastModifiedBy>
  <cp:revision>52</cp:revision>
  <dcterms:created xsi:type="dcterms:W3CDTF">2014-02-15T17:49:31Z</dcterms:created>
  <dcterms:modified xsi:type="dcterms:W3CDTF">2014-04-11T10:23:57Z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TC026483389991</vt:lpwstr>
  </property>
</Properties>
</file>